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3"/>
  </p:notesMasterIdLst>
  <p:sldIdLst>
    <p:sldId id="256" r:id="rId2"/>
  </p:sldIdLst>
  <p:sldSz cx="42767250" cy="30275213"/>
  <p:notesSz cx="7104063" cy="10234613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나눔바른고딕 Light" panose="020B0603020101020101" pitchFamily="50" charset="-127"/>
      <p:regular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나눔고딕 ExtraBold" panose="020D0904000000000000" pitchFamily="50" charset="-127"/>
      <p:bold r:id="rId11"/>
    </p:embeddedFont>
    <p:embeddedFont>
      <p:font typeface="나눔고딕" panose="020D0604000000000000" pitchFamily="50" charset="-127"/>
      <p:regular r:id="rId12"/>
      <p:bold r:id="rId13"/>
    </p:embeddedFont>
    <p:embeddedFont>
      <p:font typeface="나눔바른고딕" panose="020B0603020101020101" pitchFamily="50" charset="-127"/>
      <p:regular r:id="rId14"/>
      <p:bold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ko-KR"/>
    </a:defPPr>
    <a:lvl1pPr marL="0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1pPr>
    <a:lvl2pPr marL="1239789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2pPr>
    <a:lvl3pPr marL="2479578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3pPr>
    <a:lvl4pPr marL="3719368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4pPr>
    <a:lvl5pPr marL="4959157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5pPr>
    <a:lvl6pPr marL="6198946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6pPr>
    <a:lvl7pPr marL="7438735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7pPr>
    <a:lvl8pPr marL="8678525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8pPr>
    <a:lvl9pPr marL="9918314" algn="l" defTabSz="2479578" rtl="0" eaLnBrk="1" latinLnBrk="1" hangingPunct="1">
      <a:defRPr sz="48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6" userDrawn="1">
          <p15:clr>
            <a:srgbClr val="A4A3A4"/>
          </p15:clr>
        </p15:guide>
        <p15:guide id="3" pos="92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08E"/>
    <a:srgbClr val="D378E2"/>
    <a:srgbClr val="C348D8"/>
    <a:srgbClr val="2A6BA6"/>
    <a:srgbClr val="AB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45259" autoAdjust="0"/>
    <p:restoredTop sz="99638" autoAdjust="0"/>
  </p:normalViewPr>
  <p:slideViewPr>
    <p:cSldViewPr snapToGrid="0">
      <p:cViewPr>
        <p:scale>
          <a:sx n="33" d="100"/>
          <a:sy n="33" d="100"/>
        </p:scale>
        <p:origin x="-2472" y="-2886"/>
      </p:cViewPr>
      <p:guideLst>
        <p:guide orient="horz" pos="9536"/>
        <p:guide pos="929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tableStyles" Target="tableStyle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20.png>
</file>

<file path=ppt/media/image21.png>
</file>

<file path=ppt/media/image22.png>
</file>

<file path=ppt/media/image23.jpeg>
</file>

<file path=ppt/media/image24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7D85A5AD-6BD7-4478-8058-DB8E095DE659}" type="datetimeFigureOut">
              <a:rPr lang="ko-KR" altLang="en-US" smtClean="0"/>
              <a:t>2017-06-22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12838" y="1279525"/>
            <a:ext cx="4878387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4029879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FBEBB458-5CD7-473A-B42D-89E10A8B4CE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652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7544" y="4954765"/>
            <a:ext cx="36352163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45906" y="15901497"/>
            <a:ext cx="32075438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2765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5417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05316" y="1611875"/>
            <a:ext cx="9221688" cy="256568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0251" y="1611875"/>
            <a:ext cx="27130474" cy="256568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096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5140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7976" y="7547788"/>
            <a:ext cx="36886753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7976" y="20260574"/>
            <a:ext cx="36886753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3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0249" y="8059374"/>
            <a:ext cx="18176081" cy="1920934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50920" y="8059374"/>
            <a:ext cx="18176081" cy="1920934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27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5819" y="1611882"/>
            <a:ext cx="36886753" cy="5851808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5823" y="7421634"/>
            <a:ext cx="18092549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5823" y="11058863"/>
            <a:ext cx="18092549" cy="1626592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50922" y="7421634"/>
            <a:ext cx="18181652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50922" y="11058863"/>
            <a:ext cx="18181652" cy="16265921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439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086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8370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5819" y="2018348"/>
            <a:ext cx="13793551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81652" y="4359077"/>
            <a:ext cx="21650920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5819" y="9082564"/>
            <a:ext cx="13793551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594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5819" y="2018348"/>
            <a:ext cx="13793551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81652" y="4359077"/>
            <a:ext cx="21650920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5819" y="9082564"/>
            <a:ext cx="13793551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937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0249" y="1611882"/>
            <a:ext cx="36886753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0249" y="8059374"/>
            <a:ext cx="36886753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0249" y="28060644"/>
            <a:ext cx="9622631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1CFF91-B6CA-4277-AD2F-9FF0E6F9CD82}" type="datetimeFigureOut">
              <a:rPr lang="ko-KR" altLang="en-US" smtClean="0"/>
              <a:pPr/>
              <a:t>2017-06-22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66652" y="28060644"/>
            <a:ext cx="144339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04370" y="28060644"/>
            <a:ext cx="9622631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C50517-BD70-4AB4-A540-CB8561C7CCC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023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36710" rtl="0" eaLnBrk="1" latinLnBrk="1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1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1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1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1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1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1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1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1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1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1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1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1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1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1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1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1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1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1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9.png"/><Relationship Id="rId18" Type="http://schemas.microsoft.com/office/2007/relationships/hdphoto" Target="../media/hdphoto6.wdp"/><Relationship Id="rId26" Type="http://schemas.openxmlformats.org/officeDocument/2006/relationships/image" Target="../media/image19.emf"/><Relationship Id="rId3" Type="http://schemas.openxmlformats.org/officeDocument/2006/relationships/image" Target="../media/image2.png"/><Relationship Id="rId21" Type="http://schemas.openxmlformats.org/officeDocument/2006/relationships/image" Target="../media/image14.png"/><Relationship Id="rId7" Type="http://schemas.openxmlformats.org/officeDocument/2006/relationships/image" Target="../media/image6.png"/><Relationship Id="rId12" Type="http://schemas.microsoft.com/office/2007/relationships/hdphoto" Target="../media/hdphoto3.wdp"/><Relationship Id="rId17" Type="http://schemas.openxmlformats.org/officeDocument/2006/relationships/image" Target="../media/image11.png"/><Relationship Id="rId25" Type="http://schemas.openxmlformats.org/officeDocument/2006/relationships/image" Target="../media/image18.emf"/><Relationship Id="rId2" Type="http://schemas.openxmlformats.org/officeDocument/2006/relationships/image" Target="../media/image1.png"/><Relationship Id="rId16" Type="http://schemas.microsoft.com/office/2007/relationships/hdphoto" Target="../media/hdphoto5.wdp"/><Relationship Id="rId20" Type="http://schemas.openxmlformats.org/officeDocument/2006/relationships/image" Target="../media/image13.png"/><Relationship Id="rId29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8.png"/><Relationship Id="rId24" Type="http://schemas.openxmlformats.org/officeDocument/2006/relationships/image" Target="../media/image17.emf"/><Relationship Id="rId5" Type="http://schemas.openxmlformats.org/officeDocument/2006/relationships/image" Target="../media/image4.png"/><Relationship Id="rId15" Type="http://schemas.openxmlformats.org/officeDocument/2006/relationships/image" Target="../media/image10.png"/><Relationship Id="rId23" Type="http://schemas.openxmlformats.org/officeDocument/2006/relationships/image" Target="../media/image16.emf"/><Relationship Id="rId28" Type="http://schemas.openxmlformats.org/officeDocument/2006/relationships/image" Target="../media/image21.png"/><Relationship Id="rId10" Type="http://schemas.microsoft.com/office/2007/relationships/hdphoto" Target="../media/hdphoto2.wdp"/><Relationship Id="rId19" Type="http://schemas.openxmlformats.org/officeDocument/2006/relationships/image" Target="../media/image12.jpg"/><Relationship Id="rId31" Type="http://schemas.openxmlformats.org/officeDocument/2006/relationships/image" Target="../media/image24.jp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microsoft.com/office/2007/relationships/hdphoto" Target="../media/hdphoto4.wdp"/><Relationship Id="rId22" Type="http://schemas.openxmlformats.org/officeDocument/2006/relationships/image" Target="../media/image15.emf"/><Relationship Id="rId27" Type="http://schemas.openxmlformats.org/officeDocument/2006/relationships/image" Target="../media/image20.png"/><Relationship Id="rId30" Type="http://schemas.openxmlformats.org/officeDocument/2006/relationships/image" Target="../media/image2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8524" y="4299505"/>
            <a:ext cx="27342402" cy="20677905"/>
          </a:xfrm>
          <a:prstGeom prst="rect">
            <a:avLst/>
          </a:prstGeom>
        </p:spPr>
      </p:pic>
      <p:sp>
        <p:nvSpPr>
          <p:cNvPr id="112" name="직사각형 111"/>
          <p:cNvSpPr/>
          <p:nvPr/>
        </p:nvSpPr>
        <p:spPr>
          <a:xfrm>
            <a:off x="14891706" y="21093985"/>
            <a:ext cx="27797927" cy="429024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20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2" y="-1"/>
            <a:ext cx="22835814" cy="404064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234949" y="4412356"/>
            <a:ext cx="8404696" cy="809517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4800" dirty="0">
                <a:latin typeface="나눔고딕 ExtraBold" pitchFamily="50" charset="-127"/>
                <a:ea typeface="나눔고딕 ExtraBold" pitchFamily="50" charset="-127"/>
              </a:rPr>
              <a:t>M</a:t>
            </a:r>
            <a:r>
              <a:rPr lang="en-US" altLang="ko-KR" sz="4800" dirty="0" smtClean="0">
                <a:latin typeface="나눔고딕 ExtraBold" pitchFamily="50" charset="-127"/>
                <a:ea typeface="나눔고딕 ExtraBold" pitchFamily="50" charset="-127"/>
              </a:rPr>
              <a:t>asterplan conception</a:t>
            </a:r>
            <a:endParaRPr lang="en-US" altLang="ko-KR" sz="3200" b="1" dirty="0" smtClean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3721487" y="1015182"/>
            <a:ext cx="9355163" cy="2668423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pPr>
              <a:lnSpc>
                <a:spcPts val="3300"/>
              </a:lnSpc>
            </a:pP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면적 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188,000 m² (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기존 부지 면적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	</a:t>
            </a:r>
          </a:p>
          <a:p>
            <a:pPr>
              <a:lnSpc>
                <a:spcPts val="3300"/>
              </a:lnSpc>
            </a:pP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위치 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서울시 관악구 </a:t>
            </a: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인헌동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	</a:t>
            </a:r>
            <a:endParaRPr lang="en-US" altLang="ko-KR" sz="20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ts val="3300"/>
              </a:lnSpc>
            </a:pP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 용도 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텃밭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임시 차고지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식당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화원 등</a:t>
            </a:r>
            <a:endParaRPr lang="en-US" altLang="ko-KR" sz="20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ts val="3300"/>
              </a:lnSpc>
            </a:pP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교통 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왕복 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차선 도로 인접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마을버스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관악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02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정류장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지하철 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호선 낙성대역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도보 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13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분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</a:t>
            </a:r>
          </a:p>
          <a:p>
            <a:pPr>
              <a:lnSpc>
                <a:spcPts val="3300"/>
              </a:lnSpc>
            </a:pP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특징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: 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자연 녹지 지대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서쪽에 산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동쪽에 평지 위치로 높은 </a:t>
            </a:r>
            <a:r>
              <a:rPr lang="ko-KR" altLang="en-US" sz="2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고저차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가파른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경사</a:t>
            </a:r>
            <a:endParaRPr lang="en-US" altLang="ko-KR" sz="20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lnSpc>
                <a:spcPts val="3300"/>
              </a:lnSpc>
            </a:pP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주위 시설 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</a:t>
            </a:r>
            <a:r>
              <a:rPr lang="ko-KR" altLang="en-US" sz="2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샤로수길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영어마을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과학관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연구공원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, </a:t>
            </a: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낙성대공원</a:t>
            </a:r>
            <a:endParaRPr lang="en-US" altLang="ko-KR" sz="2000" b="1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28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660183" y="338834"/>
            <a:ext cx="3319203" cy="3715686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611537" y="228995"/>
            <a:ext cx="1425949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Creators’ Craters</a:t>
            </a:r>
            <a:endParaRPr lang="ko-KR" altLang="en-US" sz="115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778997" y="1829189"/>
            <a:ext cx="8556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40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낙성대</a:t>
            </a:r>
            <a:r>
              <a:rPr lang="ko-KR" altLang="en-US" sz="4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40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기술형</a:t>
            </a:r>
            <a:r>
              <a:rPr lang="ko-KR" altLang="en-US" sz="4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창업 클러스터</a:t>
            </a:r>
            <a:endParaRPr lang="ko-KR" altLang="en-US" sz="4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905767" y="1416415"/>
            <a:ext cx="47761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2017-1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단지계획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r"/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김민호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유호운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황현준</a:t>
            </a:r>
            <a:endParaRPr lang="ko-KR" altLang="en-US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3721487" y="205953"/>
            <a:ext cx="12074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latin typeface="나눔고딕 ExtraBold" pitchFamily="50" charset="-127"/>
                <a:ea typeface="나눔고딕 ExtraBold" pitchFamily="50" charset="-127"/>
              </a:rPr>
              <a:t>Site</a:t>
            </a:r>
          </a:p>
          <a:p>
            <a:endParaRPr lang="ko-KR" altLang="en-US" sz="3600" dirty="0"/>
          </a:p>
        </p:txBody>
      </p:sp>
      <p:grpSp>
        <p:nvGrpSpPr>
          <p:cNvPr id="18" name="그룹 17"/>
          <p:cNvGrpSpPr/>
          <p:nvPr/>
        </p:nvGrpSpPr>
        <p:grpSpPr>
          <a:xfrm>
            <a:off x="3061066" y="6024622"/>
            <a:ext cx="3407279" cy="2176814"/>
            <a:chOff x="19823044" y="5384453"/>
            <a:chExt cx="3666647" cy="2342517"/>
          </a:xfrm>
        </p:grpSpPr>
        <p:sp>
          <p:nvSpPr>
            <p:cNvPr id="14" name="타원 13"/>
            <p:cNvSpPr/>
            <p:nvPr/>
          </p:nvSpPr>
          <p:spPr>
            <a:xfrm>
              <a:off x="19823044" y="5384453"/>
              <a:ext cx="781050" cy="781050"/>
            </a:xfrm>
            <a:prstGeom prst="ellipse">
              <a:avLst/>
            </a:prstGeom>
            <a:solidFill>
              <a:schemeClr val="bg1"/>
            </a:solidFill>
            <a:ln w="1206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/>
            <p:cNvSpPr/>
            <p:nvPr/>
          </p:nvSpPr>
          <p:spPr>
            <a:xfrm>
              <a:off x="20815530" y="5838278"/>
              <a:ext cx="1149708" cy="1149708"/>
            </a:xfrm>
            <a:prstGeom prst="ellipse">
              <a:avLst/>
            </a:prstGeom>
            <a:solidFill>
              <a:schemeClr val="bg1"/>
            </a:solidFill>
            <a:ln w="1206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타원 42"/>
            <p:cNvSpPr/>
            <p:nvPr/>
          </p:nvSpPr>
          <p:spPr>
            <a:xfrm>
              <a:off x="22175853" y="6413132"/>
              <a:ext cx="1313838" cy="1313838"/>
            </a:xfrm>
            <a:prstGeom prst="ellipse">
              <a:avLst/>
            </a:prstGeom>
            <a:solidFill>
              <a:schemeClr val="bg1"/>
            </a:solidFill>
            <a:ln w="1206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221371"/>
              </p:ext>
            </p:extLst>
          </p:nvPr>
        </p:nvGraphicFramePr>
        <p:xfrm>
          <a:off x="22672136" y="22015671"/>
          <a:ext cx="3700386" cy="17030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33462">
                  <a:extLst>
                    <a:ext uri="{9D8B030D-6E8A-4147-A177-3AD203B41FA5}">
                      <a16:colId xmlns:a16="http://schemas.microsoft.com/office/drawing/2014/main" val="943868025"/>
                    </a:ext>
                  </a:extLst>
                </a:gridCol>
                <a:gridCol w="1233462">
                  <a:extLst>
                    <a:ext uri="{9D8B030D-6E8A-4147-A177-3AD203B41FA5}">
                      <a16:colId xmlns:a16="http://schemas.microsoft.com/office/drawing/2014/main" val="3681377496"/>
                    </a:ext>
                  </a:extLst>
                </a:gridCol>
                <a:gridCol w="1233462">
                  <a:extLst>
                    <a:ext uri="{9D8B030D-6E8A-4147-A177-3AD203B41FA5}">
                      <a16:colId xmlns:a16="http://schemas.microsoft.com/office/drawing/2014/main" val="3568794564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u="none" strike="noStrike" dirty="0" smtClean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연면적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비율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2776764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연구</a:t>
                      </a:r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56575</a:t>
                      </a:r>
                      <a:endParaRPr lang="en-US" altLang="ko-KR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56%</a:t>
                      </a:r>
                      <a:endParaRPr lang="en-US" altLang="ko-KR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0208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업무</a:t>
                      </a:r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10400</a:t>
                      </a:r>
                      <a:endParaRPr lang="en-US" altLang="ko-KR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10%</a:t>
                      </a:r>
                      <a:endParaRPr lang="en-US" altLang="ko-KR" sz="1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392014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주거</a:t>
                      </a:r>
                      <a:endParaRPr lang="ko-KR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24000</a:t>
                      </a:r>
                      <a:endParaRPr lang="en-US" altLang="ko-KR" sz="1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24%</a:t>
                      </a:r>
                      <a:endParaRPr lang="en-US" altLang="ko-KR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75398229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전시 및 상업</a:t>
                      </a:r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10237.5</a:t>
                      </a:r>
                      <a:endParaRPr lang="en-US" altLang="ko-KR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10%</a:t>
                      </a:r>
                      <a:endParaRPr lang="en-US" altLang="ko-KR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4432646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800" u="none" strike="noStrike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합계</a:t>
                      </a:r>
                      <a:endParaRPr lang="ko-KR" altLang="en-US" sz="1800" b="0" i="0" u="none" strike="noStrike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101212.5</a:t>
                      </a:r>
                      <a:endParaRPr lang="en-US" altLang="ko-KR" sz="1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800" u="none" strike="noStrike" dirty="0">
                          <a:effectLst/>
                          <a:latin typeface="나눔고딕" panose="020D0604000000000000" pitchFamily="50" charset="-127"/>
                          <a:ea typeface="나눔고딕" panose="020D0604000000000000" pitchFamily="50" charset="-127"/>
                        </a:rPr>
                        <a:t>100%</a:t>
                      </a:r>
                      <a:endParaRPr lang="en-US" altLang="ko-KR" sz="1800" b="0" i="0" u="none" strike="noStrike" dirty="0">
                        <a:solidFill>
                          <a:srgbClr val="000000"/>
                        </a:solidFill>
                        <a:effectLst/>
                        <a:latin typeface="나눔고딕" panose="020D0604000000000000" pitchFamily="50" charset="-127"/>
                        <a:ea typeface="나눔고딕" panose="020D0604000000000000" pitchFamily="50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05653526"/>
                  </a:ext>
                </a:extLst>
              </a:tr>
            </a:tbl>
          </a:graphicData>
        </a:graphic>
      </p:graphicFrame>
      <p:sp>
        <p:nvSpPr>
          <p:cNvPr id="41" name="TextBox 40"/>
          <p:cNvSpPr txBox="1"/>
          <p:nvPr/>
        </p:nvSpPr>
        <p:spPr>
          <a:xfrm>
            <a:off x="15355365" y="21254828"/>
            <a:ext cx="32415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Land Use Map</a:t>
            </a:r>
            <a:endParaRPr lang="ko-KR" altLang="en-US" sz="36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9904298" y="21254828"/>
            <a:ext cx="3431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Pedestrian Plan</a:t>
            </a:r>
            <a:endParaRPr lang="ko-KR" altLang="en-US" sz="36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35545811" y="21254828"/>
            <a:ext cx="38391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Vehicle flow plan</a:t>
            </a:r>
            <a:endParaRPr lang="ko-KR" altLang="en-US" sz="36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2540930" y="21254828"/>
            <a:ext cx="31726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 smtClean="0"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Land Use Plan</a:t>
            </a:r>
            <a:endParaRPr lang="ko-KR" altLang="en-US" sz="3600" dirty="0"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86571" y="21947822"/>
            <a:ext cx="6083426" cy="272898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62046"/>
          <a:stretch/>
        </p:blipFill>
        <p:spPr>
          <a:xfrm>
            <a:off x="26746899" y="21557873"/>
            <a:ext cx="1394410" cy="162205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2744841" y="23899149"/>
            <a:ext cx="41385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총 사업비 </a:t>
            </a:r>
            <a:r>
              <a:rPr lang="en-US" altLang="ko-KR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4037</a:t>
            </a:r>
            <a:r>
              <a:rPr lang="ko-KR" altLang="en-US" sz="24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억원</a:t>
            </a:r>
            <a:endParaRPr lang="en-US" altLang="ko-KR" sz="24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4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</a:t>
            </a:r>
            <a:r>
              <a:rPr lang="ko-KR" altLang="en-US" sz="24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기반시설 및 </a:t>
            </a:r>
            <a:r>
              <a:rPr lang="ko-KR" altLang="en-US" sz="24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부지조성비</a:t>
            </a:r>
            <a:r>
              <a:rPr lang="ko-KR" altLang="en-US" sz="24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24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제외</a:t>
            </a:r>
            <a:endParaRPr lang="ko-KR" altLang="en-US" sz="24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495124" y="22311764"/>
            <a:ext cx="541940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지하 출입구 </a:t>
            </a: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주차장은 지하에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위치한다</a:t>
            </a:r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총 </a:t>
            </a:r>
            <a:r>
              <a:rPr lang="ko-KR" altLang="en-US" sz="20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주차면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</a:t>
            </a:r>
            <a:endParaRPr lang="en-US" altLang="ko-KR" sz="20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1400</a:t>
            </a:r>
            <a:r>
              <a:rPr lang="ko-KR" altLang="en-US" sz="20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면</a:t>
            </a:r>
            <a:endParaRPr lang="ko-KR" altLang="en-US" sz="2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11536" y="2987752"/>
            <a:ext cx="2192939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 latinLnBrk="0"/>
            <a:r>
              <a:rPr lang="ko-KR" altLang="en-US" sz="2800" b="1" dirty="0"/>
              <a:t>서울대학교와 </a:t>
            </a:r>
            <a:r>
              <a:rPr lang="ko-KR" altLang="en-US" sz="2800" b="1" dirty="0" err="1"/>
              <a:t>낙성대의</a:t>
            </a:r>
            <a:r>
              <a:rPr lang="ko-KR" altLang="en-US" sz="2800" b="1" dirty="0"/>
              <a:t> 연구공원에서 쉽게 닿을 수 있는 </a:t>
            </a:r>
            <a:r>
              <a:rPr lang="ko-KR" altLang="en-US" sz="2800" b="1" dirty="0" smtClean="0"/>
              <a:t>부지에</a:t>
            </a:r>
            <a:endParaRPr lang="en-US" altLang="ko-KR" sz="2800" b="1" dirty="0" smtClean="0"/>
          </a:p>
          <a:p>
            <a:pPr lvl="0" fontAlgn="base" latinLnBrk="0"/>
            <a:r>
              <a:rPr lang="ko-KR" altLang="en-US" sz="2800" b="1" dirty="0" err="1" smtClean="0"/>
              <a:t>기술형</a:t>
            </a:r>
            <a:r>
              <a:rPr lang="ko-KR" altLang="en-US" sz="2800" b="1" dirty="0" smtClean="0"/>
              <a:t> </a:t>
            </a:r>
            <a:r>
              <a:rPr lang="ko-KR" altLang="en-US" sz="2800" b="1" dirty="0" err="1" smtClean="0"/>
              <a:t>스타트업</a:t>
            </a:r>
            <a:r>
              <a:rPr lang="ko-KR" altLang="en-US" sz="2800" b="1" dirty="0" smtClean="0"/>
              <a:t> </a:t>
            </a:r>
            <a:r>
              <a:rPr lang="ko-KR" altLang="en-US" sz="2800" b="1" dirty="0"/>
              <a:t>기업들이 </a:t>
            </a:r>
            <a:r>
              <a:rPr lang="ko-KR" altLang="en-US" sz="2800" b="1" dirty="0" smtClean="0"/>
              <a:t>성장할 수 있는</a:t>
            </a:r>
            <a:r>
              <a:rPr lang="en-US" altLang="ko-KR" sz="2800" b="1" dirty="0" smtClean="0"/>
              <a:t>, 4</a:t>
            </a:r>
            <a:r>
              <a:rPr lang="ko-KR" altLang="en-US" sz="2800" b="1" dirty="0" smtClean="0"/>
              <a:t>차 산업혁명시대에 적합한 유연한 공간과 시스템이 갖춰진 다기능 </a:t>
            </a:r>
            <a:r>
              <a:rPr lang="ko-KR" altLang="en-US" sz="2800" b="1" dirty="0"/>
              <a:t>클러스터를 설계하였다</a:t>
            </a:r>
            <a:r>
              <a:rPr lang="en-US" altLang="ko-KR" sz="2800" b="1" dirty="0"/>
              <a:t>.</a:t>
            </a:r>
            <a:endParaRPr lang="ko-KR" altLang="en-US" sz="2800" dirty="0"/>
          </a:p>
        </p:txBody>
      </p:sp>
      <p:pic>
        <p:nvPicPr>
          <p:cNvPr id="33" name="그림 3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4950" y="21548987"/>
            <a:ext cx="14256682" cy="8300312"/>
          </a:xfrm>
          <a:prstGeom prst="rect">
            <a:avLst/>
          </a:prstGeom>
        </p:spPr>
      </p:pic>
      <p:pic>
        <p:nvPicPr>
          <p:cNvPr id="1026" name="Picture 2" descr="C:\Users\ryo\Desktop\KakaoTalk_20170610_183707330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t="15069" r="9823" b="12040"/>
          <a:stretch>
            <a:fillRect/>
          </a:stretch>
        </p:blipFill>
        <p:spPr bwMode="auto">
          <a:xfrm>
            <a:off x="24909245" y="26226621"/>
            <a:ext cx="5122337" cy="3263210"/>
          </a:xfrm>
          <a:prstGeom prst="rect">
            <a:avLst/>
          </a:prstGeom>
        </p:spPr>
      </p:pic>
      <p:pic>
        <p:nvPicPr>
          <p:cNvPr id="1030" name="Picture 6" descr="C:\Users\ryo\Desktop\KakaoTalk_20170610_183707903.jp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7917" t="9823" r="24167"/>
          <a:stretch>
            <a:fillRect/>
          </a:stretch>
        </p:blipFill>
        <p:spPr bwMode="auto">
          <a:xfrm rot="16200000">
            <a:off x="20633880" y="25329686"/>
            <a:ext cx="3256840" cy="5050712"/>
          </a:xfrm>
          <a:prstGeom prst="rect">
            <a:avLst/>
          </a:prstGeom>
        </p:spPr>
      </p:pic>
      <p:grpSp>
        <p:nvGrpSpPr>
          <p:cNvPr id="16" name="그룹 15"/>
          <p:cNvGrpSpPr/>
          <p:nvPr/>
        </p:nvGrpSpPr>
        <p:grpSpPr>
          <a:xfrm>
            <a:off x="15108524" y="26226621"/>
            <a:ext cx="4506831" cy="3270587"/>
            <a:chOff x="15108524" y="26020142"/>
            <a:chExt cx="4871092" cy="3534930"/>
          </a:xfrm>
        </p:grpSpPr>
        <p:pic>
          <p:nvPicPr>
            <p:cNvPr id="1027" name="Picture 3" descr="C:\Users\ryo\Desktop\KakaoTalk_20170610_183709725.jpg"/>
            <p:cNvPicPr>
              <a:picLocks noChangeAspect="1" noChangeArrowheads="1"/>
            </p:cNvPicPr>
            <p:nvPr/>
          </p:nvPicPr>
          <p:blipFill rotWithShape="1">
            <a:blip r:embed="rId11" cstate="print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 r="13864"/>
            <a:stretch/>
          </p:blipFill>
          <p:spPr bwMode="auto">
            <a:xfrm rot="16200000">
              <a:off x="15320455" y="27561867"/>
              <a:ext cx="1778787" cy="2202648"/>
            </a:xfrm>
            <a:prstGeom prst="rect">
              <a:avLst/>
            </a:prstGeom>
          </p:spPr>
        </p:pic>
        <p:pic>
          <p:nvPicPr>
            <p:cNvPr id="1028" name="Picture 4" descr="C:\Users\ryo\Desktop\KakaoTalk_20170610_183709247.jpg"/>
            <p:cNvPicPr>
              <a:picLocks noChangeAspect="1" noChangeArrowheads="1"/>
            </p:cNvPicPr>
            <p:nvPr/>
          </p:nvPicPr>
          <p:blipFill rotWithShape="1">
            <a:blip r:embed="rId13" cstate="print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 r="16342"/>
            <a:stretch/>
          </p:blipFill>
          <p:spPr bwMode="auto">
            <a:xfrm rot="16200000">
              <a:off x="15362330" y="25766336"/>
              <a:ext cx="1695037" cy="2202649"/>
            </a:xfrm>
            <a:prstGeom prst="rect">
              <a:avLst/>
            </a:prstGeom>
          </p:spPr>
        </p:pic>
        <p:pic>
          <p:nvPicPr>
            <p:cNvPr id="1029" name="Picture 5" descr="C:\Users\ryo\Desktop\KakaoTalk_20170610_183708658.jpg"/>
            <p:cNvPicPr>
              <a:picLocks noChangeAspect="1" noChangeArrowheads="1"/>
            </p:cNvPicPr>
            <p:nvPr/>
          </p:nvPicPr>
          <p:blipFill>
            <a:blip r:embed="rId15" cstate="print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 l="14167" r="11250"/>
            <a:stretch>
              <a:fillRect/>
            </a:stretch>
          </p:blipFill>
          <p:spPr bwMode="auto">
            <a:xfrm rot="16200000">
              <a:off x="17798876" y="27374333"/>
              <a:ext cx="1781275" cy="2580204"/>
            </a:xfrm>
            <a:prstGeom prst="rect">
              <a:avLst/>
            </a:prstGeom>
          </p:spPr>
        </p:pic>
        <p:pic>
          <p:nvPicPr>
            <p:cNvPr id="1031" name="Picture 7" descr="C:\Users\ryo\Desktop\KakaoTalk_20170610_183710229.jpg"/>
            <p:cNvPicPr>
              <a:picLocks noChangeAspect="1" noChangeArrowheads="1"/>
            </p:cNvPicPr>
            <p:nvPr/>
          </p:nvPicPr>
          <p:blipFill>
            <a:blip r:embed="rId17" cstate="print">
              <a:extLst>
                <a:ext uri="{BEBA8EAE-BF5A-486C-A8C5-ECC9F3942E4B}">
                  <a14:imgProps xmlns:a14="http://schemas.microsoft.com/office/drawing/2010/main">
                    <a14:imgLayer r:embed="rId18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 r="23270"/>
            <a:stretch>
              <a:fillRect/>
            </a:stretch>
          </p:blipFill>
          <p:spPr bwMode="auto">
            <a:xfrm rot="16200000">
              <a:off x="17841993" y="25577561"/>
              <a:ext cx="1695039" cy="2580202"/>
            </a:xfrm>
            <a:prstGeom prst="rect">
              <a:avLst/>
            </a:prstGeom>
          </p:spPr>
        </p:pic>
      </p:grpSp>
      <p:sp>
        <p:nvSpPr>
          <p:cNvPr id="48" name="TextBox 47"/>
          <p:cNvSpPr txBox="1"/>
          <p:nvPr/>
        </p:nvSpPr>
        <p:spPr>
          <a:xfrm>
            <a:off x="15230341" y="25200591"/>
            <a:ext cx="677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 smtClean="0">
                <a:latin typeface="나눔고딕 ExtraBold" pitchFamily="50" charset="-127"/>
                <a:ea typeface="나눔고딕 ExtraBold" pitchFamily="50" charset="-127"/>
              </a:rPr>
              <a:t>Design Progress</a:t>
            </a:r>
          </a:p>
        </p:txBody>
      </p:sp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705"/>
          <a:stretch/>
        </p:blipFill>
        <p:spPr>
          <a:xfrm>
            <a:off x="8450013" y="6002314"/>
            <a:ext cx="4912170" cy="2020340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234949" y="20920745"/>
            <a:ext cx="6223338" cy="867930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r>
              <a:rPr lang="en-US" altLang="ko-KR" sz="4800" dirty="0" smtClean="0">
                <a:latin typeface="나눔고딕 ExtraBold" pitchFamily="50" charset="-127"/>
                <a:ea typeface="나눔고딕 ExtraBold" pitchFamily="50" charset="-127"/>
              </a:rPr>
              <a:t>Detailed design</a:t>
            </a:r>
            <a:endParaRPr lang="en-US" altLang="ko-KR" sz="3200" b="1" dirty="0" smtClean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3053059" y="228995"/>
            <a:ext cx="3994063" cy="3624532"/>
            <a:chOff x="31743736" y="106416"/>
            <a:chExt cx="3994063" cy="3624532"/>
          </a:xfrm>
        </p:grpSpPr>
        <p:pic>
          <p:nvPicPr>
            <p:cNvPr id="13" name="그림 12"/>
            <p:cNvPicPr>
              <a:picLocks noChangeAspect="1"/>
            </p:cNvPicPr>
            <p:nvPr/>
          </p:nvPicPr>
          <p:blipFill rotWithShape="1"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230" b="5023"/>
            <a:stretch/>
          </p:blipFill>
          <p:spPr>
            <a:xfrm>
              <a:off x="31743736" y="106416"/>
              <a:ext cx="3994063" cy="3624532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33224145" y="2153263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낙성대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34138414" y="2153263"/>
              <a:ext cx="110158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테헤란로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2380388" y="1798503"/>
              <a:ext cx="87235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구로</a:t>
              </a:r>
              <a:endPara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디지털</a:t>
              </a:r>
              <a:endPara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단지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806425" y="5346405"/>
            <a:ext cx="8404696" cy="639470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3600" dirty="0" smtClean="0">
                <a:latin typeface="나눔고딕 ExtraBold" pitchFamily="50" charset="-127"/>
                <a:ea typeface="나눔고딕 ExtraBold" pitchFamily="50" charset="-127"/>
              </a:rPr>
              <a:t>Stage 1</a:t>
            </a:r>
            <a:endParaRPr lang="en-US" altLang="ko-KR" sz="2000" b="1" dirty="0" smtClean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480984" y="8354929"/>
            <a:ext cx="6567387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세 개의 </a:t>
            </a:r>
            <a:r>
              <a:rPr lang="ko-KR" altLang="en-US" sz="28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크레이터</a:t>
            </a:r>
            <a:endParaRPr lang="en-US" altLang="ko-KR" sz="28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부지의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경사와 인접한 평지 지형을 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보고 </a:t>
            </a:r>
            <a:r>
              <a:rPr lang="ko-KR" altLang="en-US" sz="2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크레이터를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구상했다</a:t>
            </a:r>
            <a:r>
              <a:rPr lang="en-US" altLang="ko-KR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필요한 </a:t>
            </a:r>
            <a:r>
              <a:rPr lang="ko-KR" altLang="en-US" sz="2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접촉정도에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따라 역할과 성격이 다른 </a:t>
            </a:r>
            <a:r>
              <a:rPr lang="ko-KR" altLang="en-US" sz="2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공유공간인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20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크레이터를</a:t>
            </a:r>
            <a:r>
              <a: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세 개로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나누어 각각의 역할을 수행하는 구상을 하였다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ko-KR" altLang="en-US" sz="20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8175449" y="8354929"/>
            <a:ext cx="6583539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크레이터의</a:t>
            </a:r>
            <a:r>
              <a:rPr lang="ko-KR" altLang="en-US" sz="2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연결 </a:t>
            </a:r>
            <a:r>
              <a:rPr lang="en-US" altLang="ko-KR" sz="2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– </a:t>
            </a:r>
            <a:r>
              <a:rPr lang="ko-KR" altLang="en-US" sz="28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서포트</a:t>
            </a:r>
            <a:endParaRPr lang="en-US" altLang="ko-KR" sz="28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spcAft>
                <a:spcPts val="600"/>
              </a:spcAft>
            </a:pP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서로 다른 특성의  </a:t>
            </a: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크레이터를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스타트업의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연구를 돕는 </a:t>
            </a: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서포트로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하나로 연결하였다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pPr>
              <a:spcAft>
                <a:spcPts val="600"/>
              </a:spcAft>
            </a:pP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서포트는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단순한 분야별 지원이 아닌 </a:t>
            </a: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스타트업이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필요로 하는 기초 기능 지원을 통해 유연한 성장이 가능하도록 한다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en-US" altLang="ko-KR" sz="20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903672" y="10570933"/>
            <a:ext cx="8404696" cy="639470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3600" dirty="0" smtClean="0">
                <a:latin typeface="나눔고딕 ExtraBold" pitchFamily="50" charset="-127"/>
                <a:ea typeface="나눔고딕 ExtraBold" pitchFamily="50" charset="-127"/>
              </a:rPr>
              <a:t>Stage 2</a:t>
            </a:r>
            <a:endParaRPr lang="en-US" altLang="ko-KR" sz="2000" b="1" dirty="0" smtClean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27" name="그룹 26"/>
          <p:cNvGrpSpPr/>
          <p:nvPr/>
        </p:nvGrpSpPr>
        <p:grpSpPr>
          <a:xfrm>
            <a:off x="831844" y="10873145"/>
            <a:ext cx="13760091" cy="8690144"/>
            <a:chOff x="894931" y="9525814"/>
            <a:chExt cx="14322619" cy="9045407"/>
          </a:xfrm>
        </p:grpSpPr>
        <p:pic>
          <p:nvPicPr>
            <p:cNvPr id="23" name="그림 22"/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4827" y="10874512"/>
              <a:ext cx="11604883" cy="7696709"/>
            </a:xfrm>
            <a:prstGeom prst="rect">
              <a:avLst/>
            </a:prstGeom>
          </p:spPr>
        </p:pic>
        <p:sp>
          <p:nvSpPr>
            <p:cNvPr id="73" name="TextBox 72"/>
            <p:cNvSpPr txBox="1"/>
            <p:nvPr/>
          </p:nvSpPr>
          <p:spPr>
            <a:xfrm>
              <a:off x="10887367" y="10300907"/>
              <a:ext cx="3057091" cy="93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중앙홀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단지 전체 홍보 및 관리시설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0887367" y="11398299"/>
              <a:ext cx="4071560" cy="93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산업화 </a:t>
              </a:r>
              <a:r>
                <a:rPr lang="ko-KR" altLang="en-US" sz="2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서포트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스타트업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 상품의 실체화 및 실험 지원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894931" y="11131282"/>
              <a:ext cx="3175556" cy="1318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닫힌 </a:t>
              </a:r>
              <a:r>
                <a:rPr lang="ko-KR" altLang="en-US" sz="2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크레이터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독립적이고 조용한 휴식공간</a:t>
              </a:r>
              <a:endPara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스타트업들이 탄생하는 공간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894931" y="12754512"/>
              <a:ext cx="4011493" cy="1318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연결 </a:t>
              </a:r>
              <a:r>
                <a:rPr lang="ko-KR" altLang="en-US" sz="2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크레이터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탄생한 스타트업들의 공유 공간</a:t>
              </a:r>
              <a:endPara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서포트의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 지원을 받아 성장하는 공간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894931" y="14987318"/>
              <a:ext cx="2936956" cy="17059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열린 </a:t>
              </a:r>
              <a:r>
                <a:rPr lang="ko-KR" altLang="en-US" sz="2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크레이터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상품화단계의 </a:t>
              </a:r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스타트업이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 </a:t>
              </a:r>
              <a:endPara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소비자와 접촉하여</a:t>
              </a:r>
              <a:endPara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기업화</a:t>
              </a:r>
              <a:r>
                <a:rPr lang="en-US" altLang="ko-KR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, 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정착하는 공간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5634017" y="9525814"/>
              <a:ext cx="5264563" cy="13188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베이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스타트업들의 </a:t>
              </a:r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연구 및 업무공간 </a:t>
              </a:r>
            </a:p>
            <a:p>
              <a:pPr>
                <a:spcBef>
                  <a:spcPts val="500"/>
                </a:spcBef>
              </a:pPr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인접한 </a:t>
              </a:r>
              <a:r>
                <a:rPr lang="ko-KR" altLang="en-US" sz="2000" dirty="0" err="1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서포트와</a:t>
              </a:r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 </a:t>
              </a:r>
              <a:r>
                <a:rPr lang="ko-KR" altLang="en-US" sz="2000" dirty="0" err="1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크레이터에</a:t>
              </a:r>
              <a:r>
                <a:rPr lang="ko-KR" altLang="en-US" sz="2000" dirty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 따라 자유롭게 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입주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0887367" y="12549940"/>
              <a:ext cx="4330183" cy="93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전시시설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외부인과의 접촉을 통한 판매</a:t>
              </a:r>
              <a:r>
                <a:rPr lang="en-US" altLang="ko-KR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, </a:t>
              </a:r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투자공간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10887367" y="13989852"/>
              <a:ext cx="4250093" cy="93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업무시설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성장한 </a:t>
              </a:r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스타트업과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 외부 기업 </a:t>
              </a:r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정착공간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10887367" y="15343025"/>
              <a:ext cx="3852982" cy="93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교육 및 </a:t>
              </a:r>
              <a:r>
                <a:rPr lang="ko-KR" altLang="en-US" sz="2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세미나시설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단지 내부</a:t>
              </a:r>
              <a:r>
                <a:rPr lang="en-US" altLang="ko-KR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, 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외부인이 공유하는 시설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0887367" y="16426612"/>
              <a:ext cx="3852982" cy="93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컨설팅 </a:t>
              </a:r>
              <a:r>
                <a:rPr lang="ko-KR" altLang="en-US" sz="2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서포트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스타트업의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 인적</a:t>
              </a:r>
              <a:r>
                <a:rPr lang="en-US" altLang="ko-KR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, 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사무적 업무 지원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0887367" y="17576120"/>
              <a:ext cx="3712825" cy="9317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인큐베이팅</a:t>
              </a:r>
              <a:r>
                <a:rPr lang="ko-KR" altLang="en-US" sz="2800" dirty="0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ko-KR" altLang="en-US" sz="2800" dirty="0" err="1" smtClean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서포트</a:t>
              </a:r>
              <a:endParaRPr lang="en-US" altLang="ko-KR" sz="28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ko-KR" altLang="en-US" sz="2000" dirty="0" err="1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스타트업의</a:t>
              </a:r>
              <a:r>
                <a:rPr lang="ko-KR" altLang="en-US" sz="2000" dirty="0" smtClean="0"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 아이디어 발전을 지원</a:t>
              </a:r>
              <a:endParaRPr lang="ko-KR" altLang="en-US" sz="20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sp>
        <p:nvSpPr>
          <p:cNvPr id="87" name="TextBox 86"/>
          <p:cNvSpPr txBox="1"/>
          <p:nvPr/>
        </p:nvSpPr>
        <p:spPr>
          <a:xfrm>
            <a:off x="806425" y="18488720"/>
            <a:ext cx="8404696" cy="639470"/>
          </a:xfrm>
          <a:prstGeom prst="rect">
            <a:avLst/>
          </a:prstGeom>
          <a:noFill/>
        </p:spPr>
        <p:txBody>
          <a:bodyPr wrap="square" lIns="128016" tIns="64008" rIns="128016" bIns="64008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3600" dirty="0" smtClean="0">
                <a:latin typeface="나눔고딕 ExtraBold" pitchFamily="50" charset="-127"/>
                <a:ea typeface="나눔고딕 ExtraBold" pitchFamily="50" charset="-127"/>
              </a:rPr>
              <a:t>Stage 3</a:t>
            </a:r>
            <a:endParaRPr lang="en-US" altLang="ko-KR" sz="2000" b="1" dirty="0" smtClean="0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15230341" y="4412356"/>
            <a:ext cx="3800609" cy="102374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800" dirty="0" smtClean="0">
                <a:solidFill>
                  <a:schemeClr val="tx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Masterplan</a:t>
            </a:r>
            <a:endParaRPr lang="ko-KR" altLang="en-US" sz="4800" dirty="0">
              <a:solidFill>
                <a:schemeClr val="tx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94" name="직사각형 93"/>
          <p:cNvSpPr/>
          <p:nvPr/>
        </p:nvSpPr>
        <p:spPr>
          <a:xfrm>
            <a:off x="19030950" y="4412356"/>
            <a:ext cx="12896850" cy="101674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 err="1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주요건축은</a:t>
            </a:r>
            <a:r>
              <a:rPr lang="ko-KR" altLang="en-US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</a:t>
            </a:r>
            <a:r>
              <a:rPr lang="ko-KR" altLang="en-US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개의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크레이터를</a:t>
            </a:r>
            <a:r>
              <a:rPr lang="ko-KR" altLang="en-US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아우르는 선형의 뼈대 건물과 이에 수직하게 연결되는 베이 건물들이다</a:t>
            </a:r>
            <a:r>
              <a:rPr lang="en-US" altLang="ko-KR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</a:p>
          <a:p>
            <a:r>
              <a:rPr lang="ko-KR" altLang="en-US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뼈대는 주로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서포트의</a:t>
            </a:r>
            <a:r>
              <a:rPr lang="ko-KR" altLang="en-US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기능을</a:t>
            </a:r>
            <a:r>
              <a:rPr lang="en-US" altLang="ko-KR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베이는 주로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연구공간의</a:t>
            </a:r>
            <a:r>
              <a:rPr lang="ko-KR" altLang="en-US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기능을 한다</a:t>
            </a:r>
            <a:r>
              <a:rPr lang="en-US" altLang="ko-KR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 </a:t>
            </a:r>
            <a:r>
              <a:rPr lang="ko-KR" altLang="en-US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뼈대의 중간에는 </a:t>
            </a:r>
            <a:r>
              <a:rPr lang="ko-KR" altLang="en-US" sz="2000" dirty="0" err="1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중앙홀이</a:t>
            </a:r>
            <a:endParaRPr lang="en-US" altLang="ko-KR" sz="2000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20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끝에는 </a:t>
            </a:r>
            <a:r>
              <a:rPr lang="ko-KR" altLang="en-US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비즈니스 타워가 솟아올라 있고 단지 뒷부분에는 기숙사형 주거시설들이 위치한다</a:t>
            </a:r>
            <a:r>
              <a:rPr lang="en-US" altLang="ko-KR" sz="20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5" name="직사각형 94"/>
          <p:cNvSpPr/>
          <p:nvPr/>
        </p:nvSpPr>
        <p:spPr>
          <a:xfrm>
            <a:off x="15524043" y="8923418"/>
            <a:ext cx="1610186" cy="174548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베이</a:t>
            </a:r>
            <a:endParaRPr lang="en-US" altLang="ko-KR" sz="28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000" b="1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스타트업들의 연구 및 업무공간이다</a:t>
            </a:r>
            <a:r>
              <a:rPr lang="en-US" altLang="ko-KR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38423556" y="4876049"/>
            <a:ext cx="3415686" cy="302139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기숙사형 주거</a:t>
            </a:r>
            <a:endParaRPr lang="en-US" altLang="ko-KR" sz="28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2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독신 연구원 및 학생들의 기숙사형태의 원룸 주거로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지형을 따라 테라스 하우스의 형식으로 설계되었으며 각 동의 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층은 커뮤니티 형성을 위한 공유 공간으로 설계되었다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총 수용 인원은 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700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명이다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38384727" y="8708694"/>
            <a:ext cx="3415686" cy="23454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1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</a:t>
            </a:r>
            <a:r>
              <a:rPr lang="ko-KR" altLang="en-US" sz="2800" b="1" dirty="0" err="1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중앙홀</a:t>
            </a:r>
            <a:endParaRPr lang="en-US" altLang="ko-KR" sz="28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2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 err="1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중앙홀은</a:t>
            </a:r>
            <a:r>
              <a:rPr lang="ko-KR" altLang="en-US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대외적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교류가 이루어지는 공간이다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스타트업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기업들의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홍보공간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방문객들을 위한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안내공간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대강당을 비롯한 세미나 공간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행정사무실이 위치한다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2" name="그림 71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8511805" y="8787265"/>
            <a:ext cx="660437" cy="473554"/>
          </a:xfrm>
          <a:prstGeom prst="rect">
            <a:avLst/>
          </a:prstGeom>
        </p:spPr>
      </p:pic>
      <p:sp>
        <p:nvSpPr>
          <p:cNvPr id="99" name="직사각형 98"/>
          <p:cNvSpPr/>
          <p:nvPr/>
        </p:nvSpPr>
        <p:spPr>
          <a:xfrm>
            <a:off x="38537127" y="13864103"/>
            <a:ext cx="3415686" cy="240581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1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</a:t>
            </a:r>
            <a:r>
              <a:rPr lang="ko-KR" altLang="en-US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비즈니스타워</a:t>
            </a:r>
            <a:endParaRPr lang="en-US" altLang="ko-KR" sz="28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2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단지 내에서 기업화에 성공한 스타트업들이 정착하거나</a:t>
            </a:r>
            <a:r>
              <a:rPr lang="en-US" altLang="ko-KR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단지 내의 </a:t>
            </a:r>
            <a:r>
              <a:rPr lang="ko-KR" altLang="en-US" sz="2000" dirty="0" err="1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스타트업과</a:t>
            </a:r>
            <a:r>
              <a:rPr lang="ko-KR" altLang="en-US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교류를 원하는 외부의 대기업들이 들어와서 업무를 볼 수 있는 고층 건물이다</a:t>
            </a:r>
            <a:r>
              <a:rPr lang="en-US" altLang="ko-KR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86" name="그림 85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8639849" y="13944826"/>
            <a:ext cx="404348" cy="619384"/>
          </a:xfrm>
          <a:prstGeom prst="rect">
            <a:avLst/>
          </a:prstGeom>
        </p:spPr>
      </p:pic>
      <p:sp>
        <p:nvSpPr>
          <p:cNvPr id="103" name="직사각형 102"/>
          <p:cNvSpPr/>
          <p:nvPr/>
        </p:nvSpPr>
        <p:spPr>
          <a:xfrm>
            <a:off x="20514722" y="18447013"/>
            <a:ext cx="5812378" cy="239807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    </a:t>
            </a:r>
            <a:r>
              <a:rPr lang="ko-KR" altLang="en-US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닫힌 </a:t>
            </a:r>
            <a:r>
              <a:rPr lang="ko-KR" altLang="en-US" sz="2800" b="1" dirty="0" err="1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크레이터</a:t>
            </a:r>
            <a:r>
              <a:rPr lang="ko-KR" altLang="en-US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지역</a:t>
            </a:r>
            <a:endParaRPr lang="en-US" altLang="ko-KR" sz="28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0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아이디어의 심화와 구체화를 위한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연구공간이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집중적으로 위치한 지역이다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외부인과의 접촉이 상대적으로 덜한 단지의 내부에 위치해 있으며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크레이터의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공유공간은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연구자들의 휴식공간으로 사용된다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89" name="그림 88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0390694" y="18510400"/>
            <a:ext cx="1777947" cy="1051252"/>
          </a:xfrm>
          <a:prstGeom prst="rect">
            <a:avLst/>
          </a:prstGeom>
        </p:spPr>
      </p:pic>
      <p:sp>
        <p:nvSpPr>
          <p:cNvPr id="105" name="직사각형 104"/>
          <p:cNvSpPr/>
          <p:nvPr/>
        </p:nvSpPr>
        <p:spPr>
          <a:xfrm>
            <a:off x="28423585" y="18447013"/>
            <a:ext cx="6039821" cy="239807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    </a:t>
            </a:r>
            <a:r>
              <a:rPr lang="ko-KR" altLang="en-US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연결 </a:t>
            </a:r>
            <a:r>
              <a:rPr lang="ko-KR" altLang="en-US" sz="2800" b="1" dirty="0" err="1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크레이터</a:t>
            </a:r>
            <a:r>
              <a:rPr lang="ko-KR" altLang="en-US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지역</a:t>
            </a:r>
            <a:endParaRPr lang="en-US" altLang="ko-KR" sz="28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0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서포트와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베이들이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집중적으로 위치한 지역이다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크레이터의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중심에는 카페나 식당과 같이 다양한 사람들이 모일수 있는 공간이 조성되어 있으며 중소규모의 행사를 열 수 있다</a:t>
            </a:r>
            <a:r>
              <a:rPr lang="en-US" altLang="ko-KR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베이건물들을 연결시키는 공중다리들이 있다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0" name="그림 89"/>
          <p:cNvPicPr>
            <a:picLocks noChangeAspect="1"/>
          </p:cNvPicPr>
          <p:nvPr/>
        </p:nvPicPr>
        <p:blipFill rotWithShape="1">
          <a:blip r:embed="rId25"/>
          <a:srcRect l="10169" t="23135" r="56811" b="3481"/>
          <a:stretch/>
        </p:blipFill>
        <p:spPr>
          <a:xfrm>
            <a:off x="28502050" y="18447090"/>
            <a:ext cx="1258113" cy="982822"/>
          </a:xfrm>
          <a:prstGeom prst="rect">
            <a:avLst/>
          </a:prstGeom>
        </p:spPr>
      </p:pic>
      <p:sp>
        <p:nvSpPr>
          <p:cNvPr id="108" name="직사각형 107"/>
          <p:cNvSpPr/>
          <p:nvPr/>
        </p:nvSpPr>
        <p:spPr>
          <a:xfrm>
            <a:off x="36599395" y="18447013"/>
            <a:ext cx="5690574" cy="239807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    </a:t>
            </a:r>
            <a:r>
              <a:rPr lang="ko-KR" altLang="en-US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열린 </a:t>
            </a:r>
            <a:r>
              <a:rPr lang="ko-KR" altLang="en-US" sz="2800" b="1" dirty="0" err="1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크레이터</a:t>
            </a:r>
            <a:r>
              <a:rPr lang="ko-KR" altLang="en-US" sz="2800" b="1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지역</a:t>
            </a:r>
            <a:endParaRPr lang="en-US" altLang="ko-KR" sz="28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2000" b="1" dirty="0" smtClean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2000" dirty="0" err="1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스타트업과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대중이 가장 왕성하게 접촉할 수 있는 공간이다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접촉을 통해서 제품의 판매와 홍보</a:t>
            </a:r>
            <a:r>
              <a:rPr lang="en-US" altLang="ko-KR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투자가 이루어 진다</a:t>
            </a:r>
            <a:r>
              <a:rPr lang="en-US" altLang="ko-KR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광장과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가건물들에서는 공정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시연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전시</a:t>
            </a:r>
            <a:r>
              <a:rPr lang="en-US" altLang="ko-KR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대규모 행사가 이루어진다</a:t>
            </a:r>
            <a:r>
              <a:rPr lang="en-US" altLang="ko-KR" sz="2000" dirty="0" smtClean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1" name="그림 90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36597641" y="18548500"/>
            <a:ext cx="1283971" cy="722420"/>
          </a:xfrm>
          <a:prstGeom prst="rect">
            <a:avLst/>
          </a:prstGeom>
        </p:spPr>
      </p:pic>
      <p:pic>
        <p:nvPicPr>
          <p:cNvPr id="113" name="그림 11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1101" r="20862"/>
          <a:stretch/>
        </p:blipFill>
        <p:spPr>
          <a:xfrm>
            <a:off x="26745364" y="23221965"/>
            <a:ext cx="1397480" cy="1622058"/>
          </a:xfrm>
          <a:prstGeom prst="rect">
            <a:avLst/>
          </a:prstGeom>
        </p:spPr>
      </p:pic>
      <p:pic>
        <p:nvPicPr>
          <p:cNvPr id="114" name="그림 113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7981"/>
          <a:stretch/>
        </p:blipFill>
        <p:spPr>
          <a:xfrm>
            <a:off x="28174406" y="22094575"/>
            <a:ext cx="1082637" cy="2170714"/>
          </a:xfrm>
          <a:prstGeom prst="rect">
            <a:avLst/>
          </a:prstGeom>
        </p:spPr>
      </p:pic>
      <p:pic>
        <p:nvPicPr>
          <p:cNvPr id="97" name="그림 96"/>
          <p:cNvPicPr>
            <a:picLocks noChangeAspect="1"/>
          </p:cNvPicPr>
          <p:nvPr/>
        </p:nvPicPr>
        <p:blipFill>
          <a:blip r:embed="rId2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2236" y="22094575"/>
            <a:ext cx="4876499" cy="2854402"/>
          </a:xfrm>
          <a:prstGeom prst="rect">
            <a:avLst/>
          </a:prstGeom>
        </p:spPr>
      </p:pic>
      <p:pic>
        <p:nvPicPr>
          <p:cNvPr id="101" name="그림 100"/>
          <p:cNvPicPr>
            <a:picLocks noChangeAspect="1"/>
          </p:cNvPicPr>
          <p:nvPr/>
        </p:nvPicPr>
        <p:blipFill rotWithShape="1">
          <a:blip r:embed="rId2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35" t="18581" r="14924" b="28168"/>
          <a:stretch/>
        </p:blipFill>
        <p:spPr>
          <a:xfrm>
            <a:off x="30011079" y="22094575"/>
            <a:ext cx="4772850" cy="28703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118536" y="20122831"/>
            <a:ext cx="7918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위의 </a:t>
            </a: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크레이터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서포트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베이를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연결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조합하였다</a:t>
            </a:r>
            <a:r>
              <a:rPr lang="en-US" altLang="ko-KR" sz="2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ko-KR" altLang="en-US" sz="20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9"/>
          <a:srcRect l="3496" t="11310" r="8022" b="9792"/>
          <a:stretch/>
        </p:blipFill>
        <p:spPr>
          <a:xfrm>
            <a:off x="2564955" y="18440931"/>
            <a:ext cx="3354594" cy="238425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171" y="26226620"/>
            <a:ext cx="5814382" cy="327058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89"/>
          <a:stretch/>
        </p:blipFill>
        <p:spPr>
          <a:xfrm>
            <a:off x="36089142" y="26226620"/>
            <a:ext cx="6361784" cy="325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16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2417</TotalTime>
  <Words>508</Words>
  <Application>Microsoft Office PowerPoint</Application>
  <PresentationFormat>사용자 지정</PresentationFormat>
  <Paragraphs>115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0" baseType="lpstr">
      <vt:lpstr>Calibri</vt:lpstr>
      <vt:lpstr>나눔바른고딕 Light</vt:lpstr>
      <vt:lpstr>맑은 고딕</vt:lpstr>
      <vt:lpstr>나눔고딕 ExtraBold</vt:lpstr>
      <vt:lpstr>Arial</vt:lpstr>
      <vt:lpstr>나눔고딕</vt:lpstr>
      <vt:lpstr>나눔바른고딕</vt:lpstr>
      <vt:lpstr>Calibri Light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Hyunjun Hwang</dc:creator>
  <cp:lastModifiedBy>Hyunjun Hwang</cp:lastModifiedBy>
  <cp:revision>110</cp:revision>
  <cp:lastPrinted>2017-06-12T03:35:48Z</cp:lastPrinted>
  <dcterms:created xsi:type="dcterms:W3CDTF">2017-06-05T08:34:37Z</dcterms:created>
  <dcterms:modified xsi:type="dcterms:W3CDTF">2017-06-22T03:48:34Z</dcterms:modified>
</cp:coreProperties>
</file>

<file path=docProps/thumbnail.jpeg>
</file>